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61" r:id="rId2"/>
    <p:sldId id="406" r:id="rId3"/>
    <p:sldId id="472" r:id="rId4"/>
    <p:sldId id="473" r:id="rId5"/>
    <p:sldId id="474" r:id="rId6"/>
    <p:sldId id="475" r:id="rId7"/>
    <p:sldId id="476" r:id="rId8"/>
    <p:sldId id="431" r:id="rId9"/>
    <p:sldId id="441" r:id="rId10"/>
    <p:sldId id="471" r:id="rId11"/>
    <p:sldId id="445" r:id="rId12"/>
    <p:sldId id="477" r:id="rId13"/>
    <p:sldId id="260" r:id="rId14"/>
    <p:sldId id="400" r:id="rId15"/>
    <p:sldId id="401" r:id="rId16"/>
    <p:sldId id="402" r:id="rId17"/>
    <p:sldId id="478" r:id="rId18"/>
    <p:sldId id="479" r:id="rId19"/>
  </p:sldIdLst>
  <p:sldSz cx="12192000" cy="6858000"/>
  <p:notesSz cx="6954838" cy="92408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1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31" autoAdjust="0"/>
    <p:restoredTop sz="69052"/>
  </p:normalViewPr>
  <p:slideViewPr>
    <p:cSldViewPr>
      <p:cViewPr varScale="1">
        <p:scale>
          <a:sx n="43" d="100"/>
          <a:sy n="43" d="100"/>
        </p:scale>
        <p:origin x="208" y="6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514" y="-84"/>
      </p:cViewPr>
      <p:guideLst>
        <p:guide orient="horz" pos="2911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05313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10/12/2011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FDEBD1-CF67-4A65-89F8-6D7E60D121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893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3738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9438"/>
            <a:ext cx="5564188" cy="4157662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A896649-7EEC-4510-A13E-D1AC5A107D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631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ncil-for-learning-disabilities.org/wp-content/uploads/2014/12/Math_Disabilities_Support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8463" y="693738"/>
            <a:ext cx="6157912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6/27/2011</a:t>
            </a:r>
          </a:p>
        </p:txBody>
      </p:sp>
      <p:sp>
        <p:nvSpPr>
          <p:cNvPr id="30725" name="Footer Placeholder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6415E19-3E10-4CD1-A945-1ECF460EAE50}" type="slidenum">
              <a:rPr lang="en-US" smtClean="0">
                <a:latin typeface="Calibri" pitchFamily="34" charset="0"/>
              </a:rPr>
              <a:pPr eaLnBrk="1" hangingPunct="1"/>
              <a:t>1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423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3c04242c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d3c04242c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58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96649-7EEC-4510-A13E-D1AC5A107D4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4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33796" name="Date Placeholder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6/27/2011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8002" indent="-287693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0772" indent="-230154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1081" indent="-230154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1390" indent="-230154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1699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008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52317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12626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71071714-9ADB-504D-995A-D4250E8B2208}" type="slidenum">
              <a:rPr lang="en-US" altLang="en-US">
                <a:latin typeface="Calibri" charset="0"/>
              </a:rPr>
              <a:pPr/>
              <a:t>8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76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896649-7EEC-4510-A13E-D1AC5A107D4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1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896649-7EEC-4510-A13E-D1AC5A107D4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9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dirty="0"/>
              <a:t>So much complexity and variety when it comes to educational content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Images, diagrams, videos – lots of content on the web; hard to locate desired content (standardized metadata for search)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Math diagrams &amp; equations – content involving specialized markup is a problem for all learners in the digital world 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Videos, interactives, VR, and more – requires advanced technology infrastructure &amp; tools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3D technology &amp; alternatives for teaching – UDL &amp; need to cater to different learning styles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13318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8002" indent="-28769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50772" indent="-230154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11081" indent="-230154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71390" indent="-230154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31699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92008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52317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912626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E39969-7CA9-4E82-82EF-609B30C23811}" type="slidenum">
              <a:rPr lang="en-US" altLang="en-US" smtClean="0">
                <a:latin typeface="Calibri" panose="020F0502020204030204" pitchFamily="34" charset="0"/>
              </a:rPr>
              <a:pPr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396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18876-AAA2-9B46-BB8E-A8D7DFEA72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349634b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349634b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https://council-for-learning-disabilities.org/wp-content/uploads/2014/12/Math_Disabilities_Support.pdf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4-8% + 2.7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7193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fb0c7ba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fb0c7ba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84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3400"/>
            <a:ext cx="3352800" cy="2514600"/>
          </a:xfrm>
          <a:prstGeom prst="rect">
            <a:avLst/>
          </a:prstGeom>
          <a:solidFill>
            <a:schemeClr val="tx2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000" y="381000"/>
            <a:ext cx="11176000" cy="60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pic>
        <p:nvPicPr>
          <p:cNvPr id="6" name="Picture 13" title="Benetech logo, Technology Serving Humanit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9" t="23072" r="19242" b="42614"/>
          <a:stretch/>
        </p:blipFill>
        <p:spPr bwMode="auto">
          <a:xfrm>
            <a:off x="2933700" y="937230"/>
            <a:ext cx="6324600" cy="266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8000" y="4343400"/>
            <a:ext cx="3048000" cy="21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000" y="5410200"/>
            <a:ext cx="558800" cy="533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7600" y="5867400"/>
            <a:ext cx="638629" cy="609600"/>
          </a:xfrm>
          <a:prstGeom prst="ellipse">
            <a:avLst/>
          </a:prstGeom>
          <a:solidFill>
            <a:srgbClr val="FFB8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556000" y="3886200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6000" y="4978807"/>
            <a:ext cx="7721600" cy="646331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5641976"/>
            <a:ext cx="7721600" cy="461665"/>
          </a:xfrm>
        </p:spPr>
        <p:txBody>
          <a:bodyPr>
            <a:sp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Whitney Medium"/>
                <a:cs typeface="Whitney Mediu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9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37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19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09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01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9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1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0022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grpSp>
        <p:nvGrpSpPr>
          <p:cNvPr id="1027" name="Group 11"/>
          <p:cNvGrpSpPr>
            <a:grpSpLocks/>
          </p:cNvGrpSpPr>
          <p:nvPr/>
        </p:nvGrpSpPr>
        <p:grpSpPr bwMode="auto">
          <a:xfrm>
            <a:off x="10951179" y="125411"/>
            <a:ext cx="732821" cy="769938"/>
            <a:chOff x="8123101" y="1006703"/>
            <a:chExt cx="711788" cy="770329"/>
          </a:xfrm>
        </p:grpSpPr>
        <p:pic>
          <p:nvPicPr>
            <p:cNvPr id="1031" name="Picture 9" title="Benetech logo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45" t="23334" r="21515" b="50000"/>
            <a:stretch>
              <a:fillRect/>
            </a:stretch>
          </p:blipFill>
          <p:spPr bwMode="auto">
            <a:xfrm>
              <a:off x="8123101" y="1006703"/>
              <a:ext cx="711788" cy="77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 userDrawn="1"/>
          </p:nvSpPr>
          <p:spPr>
            <a:xfrm>
              <a:off x="8132634" y="1055941"/>
              <a:ext cx="691133" cy="690913"/>
            </a:xfrm>
            <a:prstGeom prst="ellipse">
              <a:avLst/>
            </a:prstGeom>
            <a:noFill/>
            <a:ln w="38100" cap="flat" cmpd="sng" algn="ctr">
              <a:solidFill>
                <a:srgbClr val="00225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Whitney Book"/>
              </a:endParaRPr>
            </a:p>
          </p:txBody>
        </p:sp>
      </p:grp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white">
          <a:xfrm>
            <a:off x="414867" y="509589"/>
            <a:ext cx="1004993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600201"/>
            <a:ext cx="11277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7200" y="6553200"/>
            <a:ext cx="1320800" cy="230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sz="900">
                <a:solidFill>
                  <a:srgbClr val="7F7F7F"/>
                </a:solidFill>
                <a:latin typeface="Whitney Semibold" charset="0"/>
              </a:rPr>
              <a:t>Page </a:t>
            </a:r>
            <a:fld id="{2B56DEE3-E79D-4D26-927F-0246B341044F}" type="slidenum">
              <a:rPr lang="en-US" sz="900" smtClean="0">
                <a:solidFill>
                  <a:srgbClr val="7F7F7F"/>
                </a:solidFill>
                <a:latin typeface="Whitney Semibold" charset="0"/>
              </a:rPr>
              <a:pPr algn="r" eaLnBrk="1" hangingPunct="1">
                <a:defRPr/>
              </a:pPr>
              <a:t>‹#›</a:t>
            </a:fld>
            <a:endParaRPr lang="en-US" sz="900">
              <a:solidFill>
                <a:srgbClr val="7F7F7F"/>
              </a:solidFill>
              <a:latin typeface="Whitney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9pPr>
    </p:titleStyle>
    <p:bodyStyle>
      <a:lvl1pPr marL="342900" indent="-342900" algn="l" defTabSz="457200" rtl="0" eaLnBrk="1" fontAlgn="base" hangingPunct="1">
        <a:spcBef>
          <a:spcPct val="0"/>
        </a:spcBef>
        <a:spcAft>
          <a:spcPts val="800"/>
        </a:spcAft>
        <a:buClr>
          <a:schemeClr val="accent1"/>
        </a:buClr>
        <a:buSzPct val="80000"/>
        <a:buFont typeface="Lucida Grande" charset="0"/>
        <a:buChar char="●"/>
        <a:defRPr sz="2400" kern="1200">
          <a:solidFill>
            <a:schemeClr val="tx1"/>
          </a:solidFill>
          <a:latin typeface="Whitney Book"/>
          <a:ea typeface="MS PGothic" pitchFamily="34" charset="-128"/>
          <a:cs typeface="Whitney Book"/>
        </a:defRPr>
      </a:lvl1pPr>
      <a:lvl2pPr marL="742950" indent="-28575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sz="2000" kern="1200">
          <a:solidFill>
            <a:schemeClr val="tx1"/>
          </a:solidFill>
          <a:latin typeface="Whitney Book"/>
          <a:ea typeface="Whitney Book"/>
          <a:cs typeface="Whitney Book"/>
        </a:defRPr>
      </a:lvl2pPr>
      <a:lvl3pPr marL="11430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•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3pPr>
      <a:lvl4pPr marL="16002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4pPr>
      <a:lvl5pPr marL="20574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»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4191000" y="4177964"/>
            <a:ext cx="6477000" cy="14465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Whitney Book" charset="0"/>
                <a:cs typeface="Whitney Book" charset="0"/>
              </a:rPr>
              <a:t>Software for Social Good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5562601"/>
            <a:ext cx="8077200" cy="108952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defTabSz="457200" fontAlgn="auto"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latin typeface="Whitney Book"/>
                <a:ea typeface="+mn-ea"/>
                <a:cs typeface="Whitney Book"/>
              </a:rPr>
              <a:t>Building tools and best practice examples, establishing new standards, and finding ways to share our resources to make education accessible for all</a:t>
            </a:r>
          </a:p>
        </p:txBody>
      </p:sp>
      <p:pic>
        <p:nvPicPr>
          <p:cNvPr id="4" name="Picture 3" descr="Screenshot: DIAGRAM website"/>
          <p:cNvPicPr>
            <a:picLocks noChangeAspect="1"/>
          </p:cNvPicPr>
          <p:nvPr/>
        </p:nvPicPr>
        <p:blipFill rotWithShape="1">
          <a:blip r:embed="rId3"/>
          <a:srcRect t="4938" b="4527"/>
          <a:stretch/>
        </p:blipFill>
        <p:spPr>
          <a:xfrm>
            <a:off x="1905000" y="1295400"/>
            <a:ext cx="8229600" cy="419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diagramcenter.org</a:t>
            </a:r>
          </a:p>
        </p:txBody>
      </p:sp>
    </p:spTree>
    <p:extLst>
      <p:ext uri="{BB962C8B-B14F-4D97-AF65-F5344CB8AC3E}">
        <p14:creationId xmlns:p14="http://schemas.microsoft.com/office/powerpoint/2010/main" val="161597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4891"/>
            <a:ext cx="10744200" cy="1323439"/>
          </a:xfrm>
        </p:spPr>
        <p:txBody>
          <a:bodyPr/>
          <a:lstStyle/>
          <a:p>
            <a:pPr>
              <a:defRPr/>
            </a:pPr>
            <a:r>
              <a:rPr lang="en-US" sz="4000" dirty="0"/>
              <a:t>Making STEM Accessible for All Learners</a:t>
            </a:r>
          </a:p>
        </p:txBody>
      </p:sp>
      <p:pic>
        <p:nvPicPr>
          <p:cNvPr id="12291" name="Picture 5" descr="Complex image about chloroplast stroma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1295400"/>
            <a:ext cx="4811712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ample of marked up geometric shapes, with labeled angles and segments, accompanied by formulas. " title="Geometric notation samp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258756" y="1288578"/>
            <a:ext cx="2743200" cy="2743200"/>
          </a:xfrm>
          <a:prstGeom prst="rect">
            <a:avLst/>
          </a:prstGeom>
        </p:spPr>
      </p:pic>
      <p:pic>
        <p:nvPicPr>
          <p:cNvPr id="8" name="Picture 7" descr="Screenshot of physics simulation demonstrating Faraday's Law. Includes coils attached by to lightbulb and voltage meter. A magnet surrounded by magnetic field lines is meant to be inserted into the coils to produce voltage. " title="Screenshot of physics simula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839" y="4193885"/>
            <a:ext cx="3182913" cy="2011680"/>
          </a:xfrm>
          <a:prstGeom prst="rect">
            <a:avLst/>
          </a:prstGeom>
        </p:spPr>
      </p:pic>
      <p:pic>
        <p:nvPicPr>
          <p:cNvPr id="7" name="Picture 6" descr="Complex image of molecules. 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98" y="4182533"/>
            <a:ext cx="2344189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llustration from the picture book, Chrysanthemu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854" y="4182533"/>
            <a:ext cx="1851084" cy="201168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378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157B-0257-DF40-AFC6-15674865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pic>
        <p:nvPicPr>
          <p:cNvPr id="4" name="Content Placeholder 3" descr="Logo: Benetech Labs">
            <a:extLst>
              <a:ext uri="{FF2B5EF4-FFF2-40B4-BE49-F238E27FC236}">
                <a16:creationId xmlns:a16="http://schemas.microsoft.com/office/drawing/2014/main" id="{EADFF591-47A3-7C45-92AB-60755EB9B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1" y="2313190"/>
            <a:ext cx="8732789" cy="32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9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totype - Launch - Ignite - Achieve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24" y="1076869"/>
            <a:ext cx="7848600" cy="4431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5524" y="4923485"/>
            <a:ext cx="7848600" cy="1938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To openly and directly experiment with and catalyze high-impact social good tech with a pathway to scale, to harness a community of doers to become the leading place where open innovation meets social empowerment so bold ideas can change the world.</a:t>
            </a: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1835150" y="510243"/>
            <a:ext cx="7537450" cy="523220"/>
          </a:xfrm>
        </p:spPr>
        <p:txBody>
          <a:bodyPr/>
          <a:lstStyle/>
          <a:p>
            <a:r>
              <a:rPr lang="en-US" dirty="0"/>
              <a:t>Benetech Labs Mission</a:t>
            </a:r>
          </a:p>
        </p:txBody>
      </p:sp>
    </p:spTree>
    <p:extLst>
      <p:ext uri="{BB962C8B-B14F-4D97-AF65-F5344CB8AC3E}">
        <p14:creationId xmlns:p14="http://schemas.microsoft.com/office/powerpoint/2010/main" val="170108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young lady holding her had with a pen and paper at her desk looking overwhelmed"/>
          <p:cNvPicPr preferRelativeResize="0"/>
          <p:nvPr/>
        </p:nvPicPr>
        <p:blipFill rotWithShape="1">
          <a:blip r:embed="rId3">
            <a:alphaModFix/>
          </a:blip>
          <a:srcRect r="15973"/>
          <a:stretch/>
        </p:blipFill>
        <p:spPr>
          <a:xfrm>
            <a:off x="1835150" y="1221874"/>
            <a:ext cx="8528050" cy="52551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209800" y="1524000"/>
            <a:ext cx="35484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Up to 35% students struggle with math</a:t>
            </a:r>
            <a:br>
              <a:rPr lang="en" sz="2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endParaRPr sz="2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4-14% identified learning disability in mathematics*</a:t>
            </a:r>
            <a:endParaRPr sz="2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Inclusive Math</a:t>
            </a:r>
          </a:p>
        </p:txBody>
      </p:sp>
    </p:spTree>
    <p:extLst>
      <p:ext uri="{BB962C8B-B14F-4D97-AF65-F5344CB8AC3E}">
        <p14:creationId xmlns:p14="http://schemas.microsoft.com/office/powerpoint/2010/main" val="995016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7924800" y="4611625"/>
            <a:ext cx="1984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/>
              <a:t>Embedded within existing and new digital curriculum</a:t>
            </a:r>
            <a:endParaRPr dirty="0"/>
          </a:p>
        </p:txBody>
      </p:sp>
      <p:pic>
        <p:nvPicPr>
          <p:cNvPr id="128" name="Google Shape;128;p20" descr="desktop monitor and tablet showing a map and a chemical equ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0" y="2819401"/>
            <a:ext cx="2438400" cy="1765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4839635" y="4663876"/>
            <a:ext cx="1984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/>
              <a:t>Students working independently at home, on the bus, or at school</a:t>
            </a:r>
            <a:endParaRPr dirty="0"/>
          </a:p>
        </p:txBody>
      </p:sp>
      <p:pic>
        <p:nvPicPr>
          <p:cNvPr id="130" name="Google Shape;130;p20" descr="woman in a wheelchair holding a book&#10;"/>
          <p:cNvPicPr preferRelativeResize="0"/>
          <p:nvPr/>
        </p:nvPicPr>
        <p:blipFill rotWithShape="1">
          <a:blip r:embed="rId4">
            <a:alphaModFix/>
          </a:blip>
          <a:srcRect l="11347"/>
          <a:stretch/>
        </p:blipFill>
        <p:spPr>
          <a:xfrm>
            <a:off x="4724400" y="2895600"/>
            <a:ext cx="2214671" cy="166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818550" y="4605068"/>
            <a:ext cx="1984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/>
              <a:t>Helping teachers work one on one with students in a blended and inclusive classroom</a:t>
            </a:r>
            <a:endParaRPr dirty="0"/>
          </a:p>
        </p:txBody>
      </p:sp>
      <p:pic>
        <p:nvPicPr>
          <p:cNvPr id="129" name="Google Shape;129;p20" descr="group of girls in a classroom looking at a tablet"/>
          <p:cNvPicPr preferRelativeResize="0"/>
          <p:nvPr/>
        </p:nvPicPr>
        <p:blipFill rotWithShape="1">
          <a:blip r:embed="rId5">
            <a:alphaModFix/>
          </a:blip>
          <a:srcRect t="4086" r="27771" b="4688"/>
          <a:stretch/>
        </p:blipFill>
        <p:spPr>
          <a:xfrm>
            <a:off x="1447800" y="2819401"/>
            <a:ext cx="2725701" cy="1739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An inclusive tool that helps students show, share and organize their work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406400" y="204789"/>
            <a:ext cx="10049933" cy="523875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sz="4000" dirty="0"/>
              <a:t>Bentech Mathshare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85562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Screen shot of Mathshare beta website UI showing a math equation and the steps the student added in solving that equation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219201"/>
            <a:ext cx="6396856" cy="52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Mathshare</a:t>
            </a:r>
          </a:p>
        </p:txBody>
      </p:sp>
    </p:spTree>
    <p:extLst>
      <p:ext uri="{BB962C8B-B14F-4D97-AF65-F5344CB8AC3E}">
        <p14:creationId xmlns:p14="http://schemas.microsoft.com/office/powerpoint/2010/main" val="2944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Math Sketchpad</a:t>
            </a:r>
          </a:p>
        </p:txBody>
      </p:sp>
      <p:pic>
        <p:nvPicPr>
          <p:cNvPr id="4" name="Picture 3" descr="Sketch Pad Area:&#10;Triangle labelled ABC with side AB=1, BC=2, CA=3, and angle B=90 degrees.&#10;&#10;Below sketch Pad is a post-it note with 3 tabs Polygons, ellipses, and free hand.&#10;&#10;Polygons are selected &#10;# sides = 3&#10;Length AB = 1&#10;Length BC = 2&#10;Legth CA = 3&#10;Angle A: (blank)&#10;Angle B: (blank)&#10;Angle C: (blank)">
            <a:extLst>
              <a:ext uri="{FF2B5EF4-FFF2-40B4-BE49-F238E27FC236}">
                <a16:creationId xmlns:a16="http://schemas.microsoft.com/office/drawing/2014/main" id="{62F9FD12-A8A2-D24D-B2F3-C339848825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2" y="1149626"/>
            <a:ext cx="4589250" cy="3406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D88D2-3996-DC48-BFDC-81A4FED946E0}"/>
              </a:ext>
            </a:extLst>
          </p:cNvPr>
          <p:cNvSpPr txBox="1"/>
          <p:nvPr/>
        </p:nvSpPr>
        <p:spPr>
          <a:xfrm>
            <a:off x="382072" y="4549676"/>
            <a:ext cx="11472333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Challenge: Create a web-based Accessible Sketchpad that will draw basic geometric shapes based on users input and done in such a way that students can explore the image created in an accessible way!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B9C91-AFAD-4B43-963B-2F8343E63C9A}"/>
              </a:ext>
            </a:extLst>
          </p:cNvPr>
          <p:cNvSpPr txBox="1"/>
          <p:nvPr/>
        </p:nvSpPr>
        <p:spPr>
          <a:xfrm>
            <a:off x="4971322" y="1905000"/>
            <a:ext cx="6883083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000" dirty="0"/>
              <a:t>GitHub: </a:t>
            </a:r>
            <a:br>
              <a:rPr lang="en-US" sz="4000" dirty="0"/>
            </a:br>
            <a:r>
              <a:rPr lang="en-US" sz="4000" b="1" dirty="0"/>
              <a:t>https://tinyurl.com/ugptajd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11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Survey Logic</a:t>
            </a:r>
          </a:p>
        </p:txBody>
      </p:sp>
      <p:pic>
        <p:nvPicPr>
          <p:cNvPr id="5" name="Content Placeholder 4" descr="Tactile representation more useful? No - Describe how to convey.  Yes - Tactile Graphic and Make Tactile Because - Represents spatial concept, Needed to participate in activity, or otherwise inaccessible.">
            <a:extLst>
              <a:ext uri="{FF2B5EF4-FFF2-40B4-BE49-F238E27FC236}">
                <a16:creationId xmlns:a16="http://schemas.microsoft.com/office/drawing/2014/main" id="{617ACBA5-8FD8-1648-B54C-7FB013A8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24189"/>
            <a:ext cx="3539099" cy="34904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C6C2A-C77D-614D-A645-D4ED48DC229A}"/>
              </a:ext>
            </a:extLst>
          </p:cNvPr>
          <p:cNvSpPr txBox="1"/>
          <p:nvPr/>
        </p:nvSpPr>
        <p:spPr>
          <a:xfrm>
            <a:off x="414867" y="5105400"/>
            <a:ext cx="11319933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200" dirty="0"/>
              <a:t>Complex surveys that use branching logic based on the answer of a previous question are inaccessible to users that require assistive technology.  We need an assessible option!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E220A-355D-BD46-AA06-7EB0F676589E}"/>
              </a:ext>
            </a:extLst>
          </p:cNvPr>
          <p:cNvSpPr txBox="1"/>
          <p:nvPr/>
        </p:nvSpPr>
        <p:spPr>
          <a:xfrm>
            <a:off x="5105400" y="1828800"/>
            <a:ext cx="64008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GitHub:</a:t>
            </a:r>
            <a:br>
              <a:rPr lang="en-US" sz="3600" dirty="0"/>
            </a:br>
            <a:r>
              <a:rPr lang="en-US" sz="3600" b="1" dirty="0"/>
              <a:t>https://tinyurl.com/rd6wwbl</a:t>
            </a:r>
          </a:p>
        </p:txBody>
      </p:sp>
    </p:spTree>
    <p:extLst>
      <p:ext uri="{BB962C8B-B14F-4D97-AF65-F5344CB8AC3E}">
        <p14:creationId xmlns:p14="http://schemas.microsoft.com/office/powerpoint/2010/main" val="19019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grpSp>
        <p:nvGrpSpPr>
          <p:cNvPr id="14" name="Group 13" descr="Group of 3 images showcasing our fields of work."/>
          <p:cNvGrpSpPr/>
          <p:nvPr/>
        </p:nvGrpSpPr>
        <p:grpSpPr>
          <a:xfrm>
            <a:off x="1143000" y="1219200"/>
            <a:ext cx="10591799" cy="5307327"/>
            <a:chOff x="762000" y="0"/>
            <a:chExt cx="12192000" cy="6647853"/>
          </a:xfrm>
        </p:grpSpPr>
        <p:pic>
          <p:nvPicPr>
            <p:cNvPr id="5" name="Picture 6" descr="Young boy touching on a tablet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" t="1528" r="15220"/>
            <a:stretch/>
          </p:blipFill>
          <p:spPr bwMode="auto">
            <a:xfrm>
              <a:off x="762000" y="0"/>
              <a:ext cx="5728755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128925" y="1501561"/>
              <a:ext cx="3628211" cy="1467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GLOBAL EDUCATION and LITERACY</a:t>
              </a:r>
            </a:p>
          </p:txBody>
        </p:sp>
        <p:pic>
          <p:nvPicPr>
            <p:cNvPr id="7" name="Picture 6" descr="older gentleman with his head down, sitting with fingers crossed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53" y="3577801"/>
              <a:ext cx="5676758" cy="30080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03197" y="5992478"/>
              <a:ext cx="5493398" cy="65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POVERTY ALLEVIATION</a:t>
              </a:r>
            </a:p>
          </p:txBody>
        </p:sp>
        <p:pic>
          <p:nvPicPr>
            <p:cNvPr id="9" name="Picture 3" descr="woman reading to 4 other women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8"/>
            <a:stretch/>
          </p:blipFill>
          <p:spPr bwMode="auto">
            <a:xfrm>
              <a:off x="6461410" y="0"/>
              <a:ext cx="5788316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461409" y="3577801"/>
              <a:ext cx="5788313" cy="3008015"/>
            </a:xfrm>
            <a:prstGeom prst="rect">
              <a:avLst/>
            </a:prstGeom>
            <a:solidFill>
              <a:schemeClr val="bg2">
                <a:alpha val="3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Whitney Bold"/>
                <a:cs typeface="Whitney Bol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49970" y="4036777"/>
              <a:ext cx="4590265" cy="2089490"/>
            </a:xfrm>
            <a:prstGeom prst="rect">
              <a:avLst/>
            </a:prstGeom>
          </p:spPr>
          <p:txBody>
            <a:bodyPr vert="horz" wrap="square" lIns="91440" tIns="45720" rIns="91440" bIns="45720" rtlCol="0" anchor="b" anchorCtr="0">
              <a:spAutoFit/>
            </a:bodyPr>
            <a:lstStyle/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32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We</a:t>
              </a:r>
              <a:r>
                <a:rPr kumimoji="0" lang="en-US" sz="3200" b="1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 empower </a:t>
              </a:r>
              <a:r>
                <a:rPr kumimoji="0" lang="en-US" sz="3200" b="1" u="none" strike="noStrike" kern="1200" cap="none" spc="0" normalizeH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commun</a:t>
              </a:r>
              <a:r>
                <a:rPr lang="en-US" sz="3200" b="1" dirty="0" err="1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ities</a:t>
              </a:r>
              <a:endParaRPr lang="en-US" sz="3200" b="1" dirty="0">
                <a:solidFill>
                  <a:schemeClr val="accent2"/>
                </a:solidFill>
                <a:latin typeface="Whitney Bold"/>
                <a:ea typeface="+mn-ea"/>
                <a:cs typeface="Whitney Bold"/>
              </a:endParaRP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 with software</a:t>
              </a: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for social good</a:t>
              </a:r>
              <a:endParaRPr kumimoji="0" 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Whitney Bold"/>
                <a:ea typeface="+mn-ea"/>
                <a:cs typeface="Whitney Bol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0603" y="2453623"/>
              <a:ext cx="5493397" cy="554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HUMAN RIGHTS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86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pic>
        <p:nvPicPr>
          <p:cNvPr id="13" name="Picture Placeholder 5" descr="Young man touching a tablet">
            <a:extLst>
              <a:ext uri="{FF2B5EF4-FFF2-40B4-BE49-F238E27FC236}">
                <a16:creationId xmlns:a16="http://schemas.microsoft.com/office/drawing/2014/main" id="{7866F592-6A21-C845-A39F-9AB23033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68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ED6441-F23B-5646-9F38-0DA9D3112FA3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EAEB2-064C-2C4C-8311-AABEA27BCC99}"/>
              </a:ext>
            </a:extLst>
          </p:cNvPr>
          <p:cNvSpPr txBox="1"/>
          <p:nvPr/>
        </p:nvSpPr>
        <p:spPr>
          <a:xfrm>
            <a:off x="6089073" y="1981200"/>
            <a:ext cx="5867400" cy="1865126"/>
          </a:xfrm>
          <a:prstGeom prst="rect">
            <a:avLst/>
          </a:prstGeom>
          <a:solidFill>
            <a:schemeClr val="bg2">
              <a:alpha val="3400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accent2"/>
                </a:solidFill>
                <a:latin typeface="Whitney Bold"/>
                <a:cs typeface="Whitney Bold"/>
              </a:rPr>
              <a:t>We serve as a bridge </a:t>
            </a: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between the social sector and Silicon Valley to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drive lasting social change</a:t>
            </a:r>
          </a:p>
        </p:txBody>
      </p:sp>
    </p:spTree>
    <p:extLst>
      <p:ext uri="{BB962C8B-B14F-4D97-AF65-F5344CB8AC3E}">
        <p14:creationId xmlns:p14="http://schemas.microsoft.com/office/powerpoint/2010/main" val="396354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Bookshare</a:t>
            </a:r>
            <a:r>
              <a:rPr lang="en-US" dirty="0"/>
              <a:t> Statistics</a:t>
            </a:r>
          </a:p>
        </p:txBody>
      </p:sp>
      <p:pic>
        <p:nvPicPr>
          <p:cNvPr id="13" name="Picture Placeholder 3" descr="Young girl looking at a tablet">
            <a:extLst>
              <a:ext uri="{FF2B5EF4-FFF2-40B4-BE49-F238E27FC236}">
                <a16:creationId xmlns:a16="http://schemas.microsoft.com/office/drawing/2014/main" id="{AFDADDD6-E83B-B64D-BFFF-AA7921F1F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r="10469"/>
          <a:stretch>
            <a:fillRect/>
          </a:stretch>
        </p:blipFill>
        <p:spPr>
          <a:xfrm>
            <a:off x="0" y="-533400"/>
            <a:ext cx="12192000" cy="759168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824E71-4169-D546-82E7-F2C1A8D9A5F8}"/>
              </a:ext>
            </a:extLst>
          </p:cNvPr>
          <p:cNvSpPr txBox="1">
            <a:spLocks/>
          </p:cNvSpPr>
          <p:nvPr/>
        </p:nvSpPr>
        <p:spPr>
          <a:xfrm>
            <a:off x="228600" y="2581128"/>
            <a:ext cx="7391400" cy="3505200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Lucida Grande" charset="0"/>
              <a:buChar char="●"/>
              <a:defRPr sz="2400" kern="1200">
                <a:solidFill>
                  <a:schemeClr val="tx1"/>
                </a:solidFill>
                <a:latin typeface="Whitney Book"/>
                <a:ea typeface="MS PGothic" pitchFamily="34" charset="-128"/>
                <a:cs typeface="Whitney Book"/>
              </a:defRPr>
            </a:lvl1pPr>
            <a:lvl2pPr marL="742950" indent="-28575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2pPr>
            <a:lvl3pPr marL="11430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3pPr>
            <a:lvl4pPr marL="16002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4pPr>
            <a:lvl5pPr marL="20574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Million+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accessible ebooks delivered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700,000</a:t>
            </a:r>
            <a:r>
              <a:rPr lang="en-US" sz="3200" b="1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Bookshare</a:t>
            </a:r>
            <a:r>
              <a:rPr lang="en-US" sz="3200" dirty="0">
                <a:solidFill>
                  <a:schemeClr val="bg1"/>
                </a:solidFill>
              </a:rPr>
              <a:t> users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780,000+ </a:t>
            </a:r>
            <a:r>
              <a:rPr lang="en-US" sz="3200" dirty="0">
                <a:solidFill>
                  <a:schemeClr val="bg1"/>
                </a:solidFill>
              </a:rPr>
              <a:t>Books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870</a:t>
            </a:r>
            <a:r>
              <a:rPr lang="en-US" sz="3200" dirty="0">
                <a:solidFill>
                  <a:schemeClr val="bg1"/>
                </a:solidFill>
              </a:rPr>
              <a:t> publisher partners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47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languages</a:t>
            </a:r>
          </a:p>
        </p:txBody>
      </p:sp>
      <p:pic>
        <p:nvPicPr>
          <p:cNvPr id="5" name="Picture 4" descr="Logo: Bookshare - A Benetech Initiative">
            <a:extLst>
              <a:ext uri="{FF2B5EF4-FFF2-40B4-BE49-F238E27FC236}">
                <a16:creationId xmlns:a16="http://schemas.microsoft.com/office/drawing/2014/main" id="{102BDCBE-169F-1C45-98A9-A026B89AE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800"/>
            <a:ext cx="6284843" cy="15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Rights</a:t>
            </a:r>
          </a:p>
        </p:txBody>
      </p:sp>
      <p:pic>
        <p:nvPicPr>
          <p:cNvPr id="13" name="Picture Placeholder 4" descr="young man holding up a book which reads &quot; Uganda Report of Violations Based on Gender Identity and sexual orientation">
            <a:extLst>
              <a:ext uri="{FF2B5EF4-FFF2-40B4-BE49-F238E27FC236}">
                <a16:creationId xmlns:a16="http://schemas.microsoft.com/office/drawing/2014/main" id="{9E45BF81-6F57-114A-B1CE-145990BDD5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F6859E-962B-DD41-85D9-294236E31434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C7D26-7FB5-E849-9E0C-A08AB69473FC}"/>
              </a:ext>
            </a:extLst>
          </p:cNvPr>
          <p:cNvSpPr txBox="1"/>
          <p:nvPr/>
        </p:nvSpPr>
        <p:spPr>
          <a:xfrm>
            <a:off x="5715001" y="989575"/>
            <a:ext cx="4876799" cy="2640723"/>
          </a:xfrm>
          <a:prstGeom prst="rect">
            <a:avLst/>
          </a:prstGeom>
          <a:solidFill>
            <a:schemeClr val="bg2">
              <a:alpha val="21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50+ Countries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Thousands of human rights activists securely documented violations</a:t>
            </a:r>
          </a:p>
        </p:txBody>
      </p:sp>
    </p:spTree>
    <p:extLst>
      <p:ext uri="{BB962C8B-B14F-4D97-AF65-F5344CB8AC3E}">
        <p14:creationId xmlns:p14="http://schemas.microsoft.com/office/powerpoint/2010/main" val="354098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Services</a:t>
            </a:r>
          </a:p>
        </p:txBody>
      </p:sp>
      <p:pic>
        <p:nvPicPr>
          <p:cNvPr id="13" name="Picture Placeholder 2" descr="Woman in a grocery store">
            <a:extLst>
              <a:ext uri="{FF2B5EF4-FFF2-40B4-BE49-F238E27FC236}">
                <a16:creationId xmlns:a16="http://schemas.microsoft.com/office/drawing/2014/main" id="{69611C78-68F0-B94F-A533-3F6825C4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8" r="20678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3EAC13-36AF-7D4D-8A16-D5C97A767754}"/>
              </a:ext>
            </a:extLst>
          </p:cNvPr>
          <p:cNvSpPr txBox="1"/>
          <p:nvPr/>
        </p:nvSpPr>
        <p:spPr>
          <a:xfrm>
            <a:off x="6019800" y="381000"/>
            <a:ext cx="5029200" cy="2363724"/>
          </a:xfrm>
          <a:prstGeom prst="rect">
            <a:avLst/>
          </a:prstGeom>
          <a:solidFill>
            <a:schemeClr val="bg2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accent2"/>
                </a:solidFill>
                <a:latin typeface="Whitney Bold"/>
                <a:cs typeface="Whitney Bold"/>
              </a:rPr>
              <a:t>1.7 Million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People in the Bay Area with better access to human services*</a:t>
            </a:r>
          </a:p>
          <a:p>
            <a:pPr algn="r">
              <a:lnSpc>
                <a:spcPct val="90000"/>
              </a:lnSpc>
            </a:pP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*Projected</a:t>
            </a:r>
          </a:p>
        </p:txBody>
      </p:sp>
    </p:spTree>
    <p:extLst>
      <p:ext uri="{BB962C8B-B14F-4D97-AF65-F5344CB8AC3E}">
        <p14:creationId xmlns:p14="http://schemas.microsoft.com/office/powerpoint/2010/main" val="910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Outreach</a:t>
            </a:r>
          </a:p>
        </p:txBody>
      </p:sp>
      <p:pic>
        <p:nvPicPr>
          <p:cNvPr id="13" name="Picture Placeholder 4" descr="Benetech employee looking at a group of folks who are looking at tablets">
            <a:extLst>
              <a:ext uri="{FF2B5EF4-FFF2-40B4-BE49-F238E27FC236}">
                <a16:creationId xmlns:a16="http://schemas.microsoft.com/office/drawing/2014/main" id="{2416CA99-5AA2-E049-BEBF-AD13BDAB8C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r="3367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3D2276-C1CF-C940-B65E-A50BB381365D}"/>
              </a:ext>
            </a:extLst>
          </p:cNvPr>
          <p:cNvSpPr/>
          <p:nvPr/>
        </p:nvSpPr>
        <p:spPr>
          <a:xfrm rot="10800000">
            <a:off x="1524000" y="0"/>
            <a:ext cx="9144000" cy="271621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6CB97-02EC-F547-8C24-105DB5563C89}"/>
              </a:ext>
            </a:extLst>
          </p:cNvPr>
          <p:cNvSpPr txBox="1"/>
          <p:nvPr/>
        </p:nvSpPr>
        <p:spPr>
          <a:xfrm>
            <a:off x="1704311" y="283978"/>
            <a:ext cx="8422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We advise, build and foster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the</a:t>
            </a: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software for social good ecosystem. </a:t>
            </a:r>
          </a:p>
        </p:txBody>
      </p:sp>
    </p:spTree>
    <p:extLst>
      <p:ext uri="{BB962C8B-B14F-4D97-AF65-F5344CB8AC3E}">
        <p14:creationId xmlns:p14="http://schemas.microsoft.com/office/powerpoint/2010/main" val="348938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330409" y="5458362"/>
            <a:ext cx="5943600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Data for Inclusion:  </a:t>
            </a:r>
            <a:r>
              <a:rPr lang="en-US" altLang="en-US" sz="1600" dirty="0">
                <a:latin typeface="Whitney"/>
              </a:rPr>
              <a:t>Giving people with disabilities a voice as they seek employment and education</a:t>
            </a:r>
          </a:p>
          <a:p>
            <a:pPr>
              <a:defRPr/>
            </a:pPr>
            <a:endParaRPr lang="en-US" sz="1600" dirty="0">
              <a:latin typeface="Whitney"/>
            </a:endParaRPr>
          </a:p>
          <a:p>
            <a:pPr>
              <a:defRPr/>
            </a:pPr>
            <a:r>
              <a:rPr lang="en-US" sz="1600" dirty="0">
                <a:latin typeface="Whitney"/>
              </a:rPr>
              <a:t>People with disabilities and disabled persons’ organizations can provide firsthand reports of the issues they face.</a:t>
            </a:r>
            <a:endParaRPr lang="en-US" altLang="en-US" sz="1600" dirty="0">
              <a:solidFill>
                <a:srgbClr val="C00000"/>
              </a:solidFill>
              <a:latin typeface="Whitney"/>
            </a:endParaRPr>
          </a:p>
        </p:txBody>
      </p:sp>
      <p:pic>
        <p:nvPicPr>
          <p:cNvPr id="7" name="Picture 6" descr="Woman reading something in an outdoor marke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65" y="5482571"/>
            <a:ext cx="2142490" cy="12497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19418" y="4154553"/>
            <a:ext cx="5943600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Benetech Service Net: </a:t>
            </a:r>
            <a:r>
              <a:rPr lang="en-US" altLang="en-US" sz="1600" dirty="0">
                <a:latin typeface="Whitney"/>
              </a:rPr>
              <a:t>Strengthening the social safety net</a:t>
            </a:r>
          </a:p>
          <a:p>
            <a:pPr>
              <a:defRPr/>
            </a:pPr>
            <a:endParaRPr lang="en-US" altLang="en-US" sz="1600" b="1" dirty="0">
              <a:latin typeface="Whitney"/>
            </a:endParaRPr>
          </a:p>
          <a:p>
            <a:pPr>
              <a:defRPr/>
            </a:pPr>
            <a:r>
              <a:rPr lang="en-US" altLang="en-US" sz="1600" dirty="0">
                <a:latin typeface="Whitney"/>
              </a:rPr>
              <a:t>Data exchange platform that allows for more accurate, timely, and cost-effective management of social services resource information.</a:t>
            </a:r>
            <a:endParaRPr lang="en-US" altLang="en-US" sz="1600" dirty="0">
              <a:solidFill>
                <a:srgbClr val="C00000"/>
              </a:solidFill>
              <a:latin typeface="Whitney"/>
            </a:endParaRPr>
          </a:p>
        </p:txBody>
      </p:sp>
      <p:pic>
        <p:nvPicPr>
          <p:cNvPr id="20" name="Picture 19" descr="Man sitting with head down hold his hands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3474" y="4052324"/>
            <a:ext cx="2186781" cy="12816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36576" y="2419857"/>
            <a:ext cx="5937433" cy="15081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DIAGRAM Center: </a:t>
            </a:r>
            <a:r>
              <a:rPr lang="en-US" altLang="en-US" sz="1600" dirty="0">
                <a:latin typeface="Whitney"/>
              </a:rPr>
              <a:t>Building new paths to accessibility</a:t>
            </a:r>
          </a:p>
          <a:p>
            <a:pPr>
              <a:defRPr/>
            </a:pPr>
            <a:endParaRPr lang="en-US" altLang="en-US" sz="1600" dirty="0">
              <a:latin typeface="Whitney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1600" dirty="0">
                <a:latin typeface="Whitney"/>
              </a:rPr>
              <a:t>A research and development center that creates tools, standards and best practices to support different learning needs.</a:t>
            </a:r>
          </a:p>
          <a:p>
            <a:pPr>
              <a:spcBef>
                <a:spcPts val="600"/>
              </a:spcBef>
              <a:defRPr/>
            </a:pPr>
            <a:endParaRPr lang="en-US" altLang="en-US" dirty="0">
              <a:latin typeface="+mn-lt"/>
            </a:endParaRPr>
          </a:p>
        </p:txBody>
      </p:sp>
      <p:pic>
        <p:nvPicPr>
          <p:cNvPr id="70677" name="Picture 21" descr="Hand holding an intricate filligree ball that has been printed by a 3D printer.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98" y="2590798"/>
            <a:ext cx="2173463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44988" y="1097340"/>
            <a:ext cx="5918030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Bookshare: </a:t>
            </a:r>
            <a:r>
              <a:rPr lang="en-US" altLang="en-US" sz="1600" dirty="0">
                <a:latin typeface="Whitney"/>
              </a:rPr>
              <a:t>Access to information for those with reading barriers</a:t>
            </a:r>
          </a:p>
          <a:p>
            <a:pPr>
              <a:defRPr/>
            </a:pPr>
            <a:endParaRPr lang="en-US" altLang="en-US" sz="1600" dirty="0">
              <a:latin typeface="Whitney"/>
            </a:endParaRPr>
          </a:p>
          <a:p>
            <a:pPr>
              <a:defRPr/>
            </a:pPr>
            <a:r>
              <a:rPr lang="en-US" altLang="en-US" sz="1600" dirty="0">
                <a:latin typeface="Whitney"/>
              </a:rPr>
              <a:t>Members can access a huge collection of </a:t>
            </a:r>
            <a:r>
              <a:rPr lang="en-US" altLang="en-US" sz="1600" dirty="0" err="1">
                <a:latin typeface="Whitney"/>
              </a:rPr>
              <a:t>ebooks</a:t>
            </a:r>
            <a:r>
              <a:rPr lang="en-US" altLang="en-US" sz="1600" dirty="0">
                <a:latin typeface="Whitney"/>
              </a:rPr>
              <a:t> and read their way</a:t>
            </a:r>
            <a:endParaRPr lang="en-US" altLang="en-US" sz="1600" dirty="0">
              <a:latin typeface="+mn-lt"/>
            </a:endParaRPr>
          </a:p>
        </p:txBody>
      </p:sp>
      <p:pic>
        <p:nvPicPr>
          <p:cNvPr id="70678" name="Picture 22" descr="Woman reading on a tablet.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1201655"/>
            <a:ext cx="2220446" cy="10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7" name="Title 3"/>
          <p:cNvSpPr>
            <a:spLocks noGrp="1"/>
          </p:cNvSpPr>
          <p:nvPr>
            <p:ph type="title"/>
          </p:nvPr>
        </p:nvSpPr>
        <p:spPr>
          <a:xfrm>
            <a:off x="1835150" y="126417"/>
            <a:ext cx="8147050" cy="95410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ea typeface="MS PGothic" charset="-128"/>
              </a:rPr>
              <a:t>Empowering Inclusive Access to </a:t>
            </a:r>
            <a:br>
              <a:rPr lang="en-US" altLang="en-US" dirty="0">
                <a:ea typeface="MS PGothic" charset="-128"/>
              </a:rPr>
            </a:br>
            <a:r>
              <a:rPr lang="en-US" altLang="en-US" dirty="0">
                <a:ea typeface="MS PGothic" charset="-128"/>
              </a:rPr>
              <a:t>Opportunities with Software</a:t>
            </a:r>
          </a:p>
        </p:txBody>
      </p:sp>
    </p:spTree>
    <p:extLst>
      <p:ext uri="{BB962C8B-B14F-4D97-AF65-F5344CB8AC3E}">
        <p14:creationId xmlns:p14="http://schemas.microsoft.com/office/powerpoint/2010/main" val="109271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578B-DC5E-2840-9AAD-49007313D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Born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6592-ACBE-B247-A7FA-CC4F3225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966" y="1059506"/>
            <a:ext cx="7940635" cy="5493693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Introduced “Born Accessible” and “Buy Accessible” guidelines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sz="3600" b="1" dirty="0"/>
              <a:t>If a book can be born digital, it can be Born Accessible</a:t>
            </a:r>
            <a:br>
              <a:rPr lang="en-US" dirty="0"/>
            </a:br>
            <a:endParaRPr lang="en-US" sz="2800" dirty="0"/>
          </a:p>
          <a:p>
            <a:r>
              <a:rPr lang="en-US" sz="2800" dirty="0"/>
              <a:t>Now helping to set accessibility </a:t>
            </a:r>
          </a:p>
          <a:p>
            <a:pPr marL="0" indent="0">
              <a:buNone/>
            </a:pPr>
            <a:r>
              <a:rPr lang="en-US" sz="2800" dirty="0"/>
              <a:t>	“gold standard” for publishers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ogo: Global Certified Accessible - Benetech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581146"/>
            <a:ext cx="2717546" cy="27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58303"/>
      </p:ext>
    </p:extLst>
  </p:cSld>
  <p:clrMapOvr>
    <a:masterClrMapping/>
  </p:clrMapOvr>
</p:sld>
</file>

<file path=ppt/theme/theme1.xml><?xml version="1.0" encoding="utf-8"?>
<a:theme xmlns:a="http://schemas.openxmlformats.org/drawingml/2006/main" name="OSEP Proj Dir Tech Breakout 2012">
  <a:themeElements>
    <a:clrScheme name="Custom 357">
      <a:dk1>
        <a:sysClr val="windowText" lastClr="000000"/>
      </a:dk1>
      <a:lt1>
        <a:sysClr val="window" lastClr="FFFFFF"/>
      </a:lt1>
      <a:dk2>
        <a:srgbClr val="002251"/>
      </a:dk2>
      <a:lt2>
        <a:srgbClr val="AFB1B4"/>
      </a:lt2>
      <a:accent1>
        <a:srgbClr val="CD3D17"/>
      </a:accent1>
      <a:accent2>
        <a:srgbClr val="FA8512"/>
      </a:accent2>
      <a:accent3>
        <a:srgbClr val="C1D82F"/>
      </a:accent3>
      <a:accent4>
        <a:srgbClr val="55C1DC"/>
      </a:accent4>
      <a:accent5>
        <a:srgbClr val="FFB819"/>
      </a:accent5>
      <a:accent6>
        <a:srgbClr val="695743"/>
      </a:accent6>
      <a:hlink>
        <a:srgbClr val="818E98"/>
      </a:hlink>
      <a:folHlink>
        <a:srgbClr val="EAE2D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B819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Whitney Bold"/>
            <a:cs typeface="Whitney Bold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OSEP Proj Dir Tech Breakout 2012</Template>
  <TotalTime>14616</TotalTime>
  <Words>673</Words>
  <Application>Microsoft Macintosh PowerPoint</Application>
  <PresentationFormat>Widescreen</PresentationFormat>
  <Paragraphs>94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MS PGothic</vt:lpstr>
      <vt:lpstr>Arial</vt:lpstr>
      <vt:lpstr>Calibri</vt:lpstr>
      <vt:lpstr>Lato Light</vt:lpstr>
      <vt:lpstr>Lucida Grande</vt:lpstr>
      <vt:lpstr>Whitney</vt:lpstr>
      <vt:lpstr>Whitney Bold</vt:lpstr>
      <vt:lpstr>Whitney Book</vt:lpstr>
      <vt:lpstr>Whitney Medium</vt:lpstr>
      <vt:lpstr>Whitney Semibold</vt:lpstr>
      <vt:lpstr>OSEP Proj Dir Tech Breakout 2012</vt:lpstr>
      <vt:lpstr>Software for Social Good</vt:lpstr>
      <vt:lpstr>Our work</vt:lpstr>
      <vt:lpstr>Bridge</vt:lpstr>
      <vt:lpstr>Bookshare Statistics</vt:lpstr>
      <vt:lpstr>Human Rights</vt:lpstr>
      <vt:lpstr>Human Services</vt:lpstr>
      <vt:lpstr>Community Outreach</vt:lpstr>
      <vt:lpstr>Empowering Inclusive Access to  Opportunities with Software</vt:lpstr>
      <vt:lpstr>Born Accessible</vt:lpstr>
      <vt:lpstr>diagramcenter.org</vt:lpstr>
      <vt:lpstr>Making STEM Accessible for All Learners</vt:lpstr>
      <vt:lpstr>Labs</vt:lpstr>
      <vt:lpstr>Benetech Labs Mission</vt:lpstr>
      <vt:lpstr>Inclusive Math</vt:lpstr>
      <vt:lpstr>Bentech Mathshare</vt:lpstr>
      <vt:lpstr>Mathshare</vt:lpstr>
      <vt:lpstr>Hackathon IDEA: Accessible Math Sketchpad</vt:lpstr>
      <vt:lpstr>Hackathon IDEA: Accessible Survey Logic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Literacy Program Strategy</dc:title>
  <dc:creator>Betsy Beaumon</dc:creator>
  <cp:lastModifiedBy>Charles LaPierre</cp:lastModifiedBy>
  <cp:revision>97</cp:revision>
  <dcterms:created xsi:type="dcterms:W3CDTF">2012-07-28T02:06:24Z</dcterms:created>
  <dcterms:modified xsi:type="dcterms:W3CDTF">2020-01-17T17:03:06Z</dcterms:modified>
</cp:coreProperties>
</file>